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45" d="100"/>
          <a:sy n="45" d="100"/>
        </p:scale>
        <p:origin x="684" y="66"/>
      </p:cViewPr>
      <p:guideLst>
        <p:guide orient="horz" pos="3072"/>
        <p:guide pos="409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7"/>
            <a:ext cx="10464800" cy="609779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基督重要…"/>
          <p:cNvSpPr txBox="1">
            <a:spLocks noGrp="1"/>
          </p:cNvSpPr>
          <p:nvPr>
            <p:ph type="ctrTitle"/>
          </p:nvPr>
        </p:nvSpPr>
        <p:spPr>
          <a:xfrm>
            <a:off x="927100" y="1574800"/>
            <a:ext cx="12747253" cy="3302000"/>
          </a:xfrm>
          <a:prstGeom prst="rect">
            <a:avLst/>
          </a:prstGeom>
        </p:spPr>
        <p:txBody>
          <a:bodyPr/>
          <a:lstStyle/>
          <a:p>
            <a:pPr defTabSz="182880">
              <a:tabLst>
                <a:tab pos="139700" algn="l"/>
                <a:tab pos="279400" algn="l"/>
                <a:tab pos="419100" algn="l"/>
                <a:tab pos="558800" algn="l"/>
                <a:tab pos="711200" algn="l"/>
                <a:tab pos="850900" algn="l"/>
                <a:tab pos="990600" algn="l"/>
                <a:tab pos="1130300" algn="l"/>
                <a:tab pos="1270000" algn="l"/>
                <a:tab pos="1422400" algn="l"/>
                <a:tab pos="1562100" algn="l"/>
                <a:tab pos="1701800" algn="l"/>
              </a:tabLst>
              <a:defRPr sz="812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dirty="0"/>
              <a:t>基督重要</a:t>
            </a:r>
          </a:p>
          <a:p>
            <a:pPr defTabSz="182880">
              <a:tabLst>
                <a:tab pos="139700" algn="l"/>
                <a:tab pos="279400" algn="l"/>
                <a:tab pos="419100" algn="l"/>
                <a:tab pos="558800" algn="l"/>
                <a:tab pos="711200" algn="l"/>
                <a:tab pos="850900" algn="l"/>
                <a:tab pos="990600" algn="l"/>
                <a:tab pos="1130300" algn="l"/>
                <a:tab pos="1270000" algn="l"/>
                <a:tab pos="1422400" algn="l"/>
                <a:tab pos="1562100" algn="l"/>
                <a:tab pos="1701800" algn="l"/>
              </a:tabLst>
              <a:defRPr sz="1120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dirty="0"/>
              <a:t>Christ Matters</a:t>
            </a:r>
            <a:endParaRPr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20" name="羅馬書 6: 12-23"/>
          <p:cNvSpPr txBox="1">
            <a:spLocks noGrp="1"/>
          </p:cNvSpPr>
          <p:nvPr>
            <p:ph type="subTitle" sz="quarter" idx="1"/>
          </p:nvPr>
        </p:nvSpPr>
        <p:spPr>
          <a:xfrm>
            <a:off x="1141226" y="5600700"/>
            <a:ext cx="10464801" cy="1130300"/>
          </a:xfrm>
          <a:prstGeom prst="rect">
            <a:avLst/>
          </a:prstGeom>
        </p:spPr>
        <p:txBody>
          <a:bodyPr/>
          <a:lstStyle/>
          <a:p>
            <a:pPr defTabSz="301752">
              <a:tabLst>
                <a:tab pos="228600" algn="l"/>
                <a:tab pos="457200" algn="l"/>
                <a:tab pos="698500" algn="l"/>
                <a:tab pos="927100" algn="l"/>
                <a:tab pos="1168400" algn="l"/>
                <a:tab pos="1397000" algn="l"/>
                <a:tab pos="1638300" algn="l"/>
                <a:tab pos="1866900" algn="l"/>
                <a:tab pos="2108200" algn="l"/>
                <a:tab pos="2336800" algn="l"/>
                <a:tab pos="2578100" algn="l"/>
                <a:tab pos="2806700" algn="l"/>
              </a:tabLst>
              <a:defRPr sz="6006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t>       羅馬書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 6: 12-23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基督為中心的生命…"/>
          <p:cNvSpPr txBox="1"/>
          <p:nvPr/>
        </p:nvSpPr>
        <p:spPr>
          <a:xfrm>
            <a:off x="122386" y="275561"/>
            <a:ext cx="12167587" cy="727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48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t>基督為中心的生命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algn="l" defTabSz="457200">
              <a:defRPr sz="35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algn="l" defTabSz="457200">
              <a:defRPr sz="43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t>有新的生命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3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17 感谢神！</a:t>
            </a:r>
            <a:r>
              <a:t>因為你們從前雖然作罪的奴僕，現今卻從心裏順服了所傳給你們道理的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t>模範。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18 </a:t>
            </a:r>
            <a:r>
              <a:t>你們既從罪裏得了釋放，就作了義的奴僕。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19 </a:t>
            </a:r>
            <a:r>
              <a:t>我因你們肉體的軟弱，就照人的常話對你們說。你們從前怎樣將肢體獻給不潔不法作奴僕，以至於不法；現今也要照樣將肢體獻給義作奴僕，以至於成聖</a:t>
            </a:r>
            <a:br>
              <a:rPr>
                <a:latin typeface="Helvetica"/>
                <a:ea typeface="Helvetica"/>
                <a:cs typeface="Helvetica"/>
                <a:sym typeface="Helvetica"/>
              </a:rPr>
            </a:br>
            <a:endParaRPr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道理的模範…"/>
          <p:cNvSpPr txBox="1"/>
          <p:nvPr/>
        </p:nvSpPr>
        <p:spPr>
          <a:xfrm>
            <a:off x="1727621" y="2666999"/>
            <a:ext cx="9549558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57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t>道理的模範</a:t>
            </a:r>
            <a:r>
              <a:rPr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 defTabSz="457200">
              <a:defRPr sz="57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standard of teaching (ESV) </a:t>
            </a:r>
          </a:p>
          <a:p>
            <a:pPr algn="l" defTabSz="457200">
              <a:defRPr sz="57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patterns of teaching (NIV) </a:t>
            </a:r>
          </a:p>
          <a:p>
            <a:pPr algn="l" defTabSz="457200">
              <a:defRPr sz="57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form of doctrine (NKJ)</a:t>
            </a:r>
            <a:br>
              <a:rPr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DA2AF23B-CDD1-45AE-A6CF-778BB2E7DC3E-L0-001.jpeg" descr="DA2AF23B-CDD1-45AE-A6CF-778BB2E7DC3E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506" y="3011636"/>
            <a:ext cx="6615543" cy="3221856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熱熔鍋…"/>
          <p:cNvSpPr txBox="1"/>
          <p:nvPr/>
        </p:nvSpPr>
        <p:spPr>
          <a:xfrm>
            <a:off x="7744872" y="3181381"/>
            <a:ext cx="4993259" cy="2720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sz="54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t>熱熔鍋</a:t>
            </a:r>
          </a:p>
          <a:p>
            <a:pPr algn="l" defTabSz="457200">
              <a:defRPr sz="54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t>Hot Melting Pot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heap Grace 廉價的恩典…"/>
          <p:cNvSpPr txBox="1"/>
          <p:nvPr/>
        </p:nvSpPr>
        <p:spPr>
          <a:xfrm>
            <a:off x="510671" y="2035323"/>
            <a:ext cx="11871688" cy="2641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55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dirty="0">
                <a:latin typeface="Arial"/>
                <a:ea typeface="Arial"/>
                <a:cs typeface="Arial"/>
                <a:sym typeface="Arial"/>
              </a:rPr>
              <a:t>Cheap Grace </a:t>
            </a:r>
            <a:r>
              <a:rPr dirty="0" err="1"/>
              <a:t>廉價的恩典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algn="l" defTabSz="457200">
              <a:defRPr sz="55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dirty="0">
                <a:latin typeface="Arial"/>
                <a:ea typeface="Arial"/>
                <a:cs typeface="Arial"/>
                <a:sym typeface="Arial"/>
              </a:rPr>
              <a:t>Carnal Christian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s</a:t>
            </a:r>
            <a:r>
              <a:rPr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dirty="0" err="1"/>
              <a:t>屬肉體的信徒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algn="l" defTabSz="457200">
              <a:defRPr sz="55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dirty="0">
                <a:latin typeface="Arial"/>
                <a:ea typeface="Arial"/>
                <a:cs typeface="Arial"/>
                <a:sym typeface="Arial"/>
              </a:rPr>
              <a:t>God Father Christian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s</a:t>
            </a:r>
            <a:r>
              <a:rPr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dirty="0" err="1"/>
              <a:t>屬</a:t>
            </a:r>
            <a:r>
              <a:rPr dirty="0" err="1">
                <a:latin typeface="Arial"/>
                <a:ea typeface="Arial"/>
                <a:cs typeface="Arial"/>
                <a:sym typeface="Arial"/>
              </a:rPr>
              <a:t>教父</a:t>
            </a:r>
            <a:r>
              <a:rPr dirty="0" err="1"/>
              <a:t>的信徒</a:t>
            </a:r>
            <a:endParaRPr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好消息…"/>
          <p:cNvSpPr txBox="1"/>
          <p:nvPr/>
        </p:nvSpPr>
        <p:spPr>
          <a:xfrm>
            <a:off x="205811" y="1696061"/>
            <a:ext cx="12798989" cy="44884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defRPr sz="11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8300" dirty="0">
                <a:solidFill>
                  <a:srgbClr val="FFFFFF"/>
                </a:solidFill>
                <a:uFill>
                  <a:solidFill>
                    <a:srgbClr val="FF6600"/>
                  </a:solidFill>
                </a:uFill>
                <a:latin typeface="Arial"/>
                <a:ea typeface="Arial"/>
                <a:cs typeface="Arial"/>
                <a:sym typeface="Arial"/>
              </a:rPr>
              <a:t>好消息</a:t>
            </a:r>
            <a:endParaRPr sz="10000" dirty="0">
              <a:solidFill>
                <a:srgbClr val="FFFFFF"/>
              </a:solidFill>
              <a:uFill>
                <a:solidFill>
                  <a:srgbClr val="FF6600"/>
                </a:solidFill>
              </a:uFill>
              <a:latin typeface="Arial"/>
              <a:ea typeface="Arial"/>
              <a:cs typeface="Arial"/>
              <a:sym typeface="Arial"/>
            </a:endParaRPr>
          </a:p>
          <a:p>
            <a:pPr algn="l" defTabSz="457200">
              <a:defRPr sz="11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5000" dirty="0">
                <a:solidFill>
                  <a:srgbClr val="FFFFFF"/>
                </a:solidFill>
                <a:uFill>
                  <a:solidFill>
                    <a:srgbClr val="FF6600"/>
                  </a:solidFill>
                </a:uFill>
              </a:rPr>
              <a:t>23 </a:t>
            </a:r>
            <a:r>
              <a:rPr sz="5000" dirty="0">
                <a:solidFill>
                  <a:srgbClr val="FFFFFF"/>
                </a:solidFill>
                <a:uFill>
                  <a:solidFill>
                    <a:srgbClr val="FF6600"/>
                  </a:solidFill>
                </a:uFill>
              </a:rPr>
              <a:t>因為罪的工價乃是死；惟有神的恩賜，在我們的主基督耶穌裏，乃是永生</a:t>
            </a:r>
            <a:r>
              <a:rPr lang="en-US" sz="5000" dirty="0">
                <a:solidFill>
                  <a:schemeClr val="tx1"/>
                </a:solidFill>
                <a:uFill>
                  <a:solidFill>
                    <a:srgbClr val="FF6600"/>
                  </a:solidFill>
                </a:uFill>
              </a:rPr>
              <a:t>.</a:t>
            </a:r>
            <a:r>
              <a:rPr lang="en-US" sz="1100" b="0" dirty="0">
                <a:solidFill>
                  <a:schemeClr val="tx1"/>
                </a:solidFill>
                <a:sym typeface="Arial Unicode MS"/>
              </a:rPr>
              <a:t> </a:t>
            </a:r>
          </a:p>
          <a:p>
            <a:pPr algn="l" defTabSz="457200">
              <a:defRPr sz="11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sz="1100" b="0" dirty="0">
              <a:solidFill>
                <a:schemeClr val="tx1"/>
              </a:solidFill>
              <a:sym typeface="Arial Unicode MS"/>
            </a:endParaRPr>
          </a:p>
          <a:p>
            <a:pPr algn="l" defTabSz="457200">
              <a:defRPr sz="11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lang="en-US" sz="1100" b="0" dirty="0">
              <a:solidFill>
                <a:schemeClr val="tx1"/>
              </a:solidFill>
              <a:sym typeface="Arial Unicode MS"/>
            </a:endParaRPr>
          </a:p>
          <a:p>
            <a:pPr algn="l" defTabSz="457200">
              <a:defRPr sz="11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lang="en-US" sz="4000" b="0" dirty="0">
                <a:solidFill>
                  <a:schemeClr val="tx1"/>
                </a:solidFill>
                <a:sym typeface="Arial Unicode MS"/>
              </a:rPr>
              <a:t>23 For the wages of sin is death, but the free gift of God is eternal life in Christ Jesus our Lord</a:t>
            </a:r>
            <a:endParaRPr lang="en-US" sz="4000" dirty="0">
              <a:solidFill>
                <a:schemeClr val="tx1"/>
              </a:solidFill>
              <a:uFill>
                <a:solidFill>
                  <a:srgbClr val="FF6600"/>
                </a:solidFill>
              </a:u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13342" y="1233618"/>
            <a:ext cx="9806999" cy="52006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6CF11493-A97B-41F5-9F9A-38CE89FAFC1F-L0-001.jpeg" descr="6CF11493-A97B-41F5-9F9A-38CE89FAFC1F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5469" y="3175052"/>
            <a:ext cx="4776965" cy="26870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E066949B-EE89-4256-9A13-9970CD6B3EC9-L0-001.jpeg" descr="E066949B-EE89-4256-9A13-9970CD6B3EC9-L0-00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98791" y="3343422"/>
            <a:ext cx="5160628" cy="23503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我重要…"/>
          <p:cNvSpPr txBox="1"/>
          <p:nvPr/>
        </p:nvSpPr>
        <p:spPr>
          <a:xfrm>
            <a:off x="1709911" y="-3153899"/>
            <a:ext cx="10361241" cy="1071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sz="22000" b="0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algn="l" defTabSz="457200">
              <a:defRPr sz="22000" b="0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我重要</a:t>
            </a:r>
          </a:p>
          <a:p>
            <a:pPr algn="l" defTabSz="457200">
              <a:defRPr sz="22000" b="0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I  Matter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不敗  Invictus…"/>
          <p:cNvSpPr txBox="1"/>
          <p:nvPr/>
        </p:nvSpPr>
        <p:spPr>
          <a:xfrm>
            <a:off x="1141173" y="1509717"/>
            <a:ext cx="12256715" cy="4965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3400" b="0">
                <a:latin typeface="Helvetica"/>
                <a:ea typeface="Helvetica"/>
                <a:cs typeface="Helvetica"/>
                <a:sym typeface="Helvetica"/>
              </a:defRPr>
            </a:pPr>
            <a:r>
              <a:t>     </a:t>
            </a:r>
            <a:r>
              <a:rPr sz="5800"/>
              <a:t>            不敗  Invictus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800" b="0">
                <a:latin typeface="Helvetica"/>
                <a:ea typeface="Helvetica"/>
                <a:cs typeface="Helvetica"/>
                <a:sym typeface="Helvetica"/>
              </a:defRPr>
            </a:pPr>
            <a:r>
              <a:t>我是我命運的船長   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800" b="0">
                <a:latin typeface="Helvetica"/>
                <a:ea typeface="Helvetica"/>
                <a:cs typeface="Helvetica"/>
                <a:sym typeface="Helvetica"/>
              </a:defRPr>
            </a:pPr>
            <a:r>
              <a:t>我是我靈魂的主宰</a:t>
            </a:r>
          </a:p>
          <a:p>
            <a:pPr algn="l" defTabSz="457200">
              <a:defRPr sz="5800" b="0"/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I am the captain of my fate </a:t>
            </a:r>
          </a:p>
          <a:p>
            <a:pPr algn="l" defTabSz="457200">
              <a:defRPr sz="5800" b="0"/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I am the master of my soul</a:t>
            </a:r>
          </a:p>
        </p:txBody>
      </p:sp>
      <p:sp>
        <p:nvSpPr>
          <p:cNvPr id="130" name="William Ernest Henley"/>
          <p:cNvSpPr txBox="1"/>
          <p:nvPr/>
        </p:nvSpPr>
        <p:spPr>
          <a:xfrm>
            <a:off x="7551498" y="7688964"/>
            <a:ext cx="4597249" cy="609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3400"/>
            </a:lvl1pPr>
          </a:lstStyle>
          <a:p>
            <a:pPr>
              <a:defRPr b="0"/>
            </a:pPr>
            <a:r>
              <a:rPr b="1"/>
              <a:t>William Ernest Henley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35421356-5C39-44EF-909E-86C131F3F291-L0-001.jpeg" descr="35421356-5C39-44EF-909E-86C131F3F291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1233" y="901274"/>
            <a:ext cx="10312378" cy="77342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"/>
          <p:cNvSpPr txBox="1"/>
          <p:nvPr/>
        </p:nvSpPr>
        <p:spPr>
          <a:xfrm>
            <a:off x="268622" y="2867137"/>
            <a:ext cx="1596257" cy="1117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0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/>
          </a:p>
        </p:txBody>
      </p:sp>
      <p:sp>
        <p:nvSpPr>
          <p:cNvPr id="135" name="以基督為中心的生命…"/>
          <p:cNvSpPr txBox="1"/>
          <p:nvPr/>
        </p:nvSpPr>
        <p:spPr>
          <a:xfrm>
            <a:off x="732778" y="1063736"/>
            <a:ext cx="11539244" cy="472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7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以基督為中心的生命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0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/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0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12 </a:t>
            </a:r>
            <a:r>
              <a:t>所以，不要容罪在你們必死的身上作王，使你們順從身子的私慾。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13 </a:t>
            </a:r>
            <a:r>
              <a:t>也不要將你們的肢體獻給罪作不義的器具；倒要像從死裏復活的人，將自己獻給神，並將肢體作義的器具獻給神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"/>
          <p:cNvSpPr txBox="1"/>
          <p:nvPr/>
        </p:nvSpPr>
        <p:spPr>
          <a:xfrm>
            <a:off x="268622" y="2867137"/>
            <a:ext cx="1596257" cy="1117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60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/>
          </a:p>
        </p:txBody>
      </p:sp>
      <p:sp>
        <p:nvSpPr>
          <p:cNvPr id="138" name="他心怎樣思量， 他為人就是怎樣.…"/>
          <p:cNvSpPr txBox="1"/>
          <p:nvPr/>
        </p:nvSpPr>
        <p:spPr>
          <a:xfrm>
            <a:off x="732778" y="562086"/>
            <a:ext cx="11992549" cy="572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sz="160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0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sz="3800">
              <a:latin typeface="Helvetica"/>
              <a:ea typeface="Helvetica"/>
              <a:cs typeface="Helvetica"/>
              <a:sym typeface="Helvetica"/>
            </a:endParaRP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0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5400">
                <a:latin typeface="Helvetica"/>
                <a:ea typeface="Helvetica"/>
                <a:cs typeface="Helvetica"/>
                <a:sym typeface="Helvetica"/>
              </a:rPr>
              <a:t>他心怎樣思量， 他為人就是怎樣.</a:t>
            </a:r>
            <a:endParaRPr sz="3800">
              <a:latin typeface="Helvetica"/>
              <a:ea typeface="Helvetica"/>
              <a:cs typeface="Helvetica"/>
              <a:sym typeface="Helvetica"/>
            </a:endParaRP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0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sz="3800">
              <a:latin typeface="Helvetica"/>
              <a:ea typeface="Helvetica"/>
              <a:cs typeface="Helvetica"/>
              <a:sym typeface="Helvetica"/>
            </a:endParaRPr>
          </a:p>
          <a:p>
            <a: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0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 For as he thinks in his heart, so is he.        </a:t>
            </a:r>
          </a:p>
          <a:p>
            <a: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0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endParaRPr sz="5500">
              <a:latin typeface="Helvetica"/>
              <a:ea typeface="Helvetica"/>
              <a:cs typeface="Helvetica"/>
              <a:sym typeface="Helvetica"/>
            </a:endParaRPr>
          </a:p>
          <a:p>
            <a:pPr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8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箴言 23:7a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im Keller says…"/>
          <p:cNvSpPr txBox="1"/>
          <p:nvPr/>
        </p:nvSpPr>
        <p:spPr>
          <a:xfrm>
            <a:off x="946237" y="1625411"/>
            <a:ext cx="9387837" cy="497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3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Tim Keller says</a:t>
            </a:r>
          </a:p>
          <a:p>
            <a: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5300" b="0">
                <a:uFill>
                  <a:solidFill>
                    <a:srgbClr val="000000"/>
                  </a:solidFill>
                </a:uFill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What your heart trusts, your mind justifies, your emotion desires, and your will carries out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184</Words>
  <Application>Microsoft Office PowerPoint</Application>
  <PresentationFormat>Custom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Helvetica Neue</vt:lpstr>
      <vt:lpstr>Helvetica Neue Light</vt:lpstr>
      <vt:lpstr>Helvetica Neue Medium</vt:lpstr>
      <vt:lpstr>Arial</vt:lpstr>
      <vt:lpstr>Helvetica</vt:lpstr>
      <vt:lpstr>Verdana</vt:lpstr>
      <vt:lpstr>Black</vt:lpstr>
      <vt:lpstr>基督重要 Christ Matters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基督重要 Christ Matters</dc:title>
  <cp:lastModifiedBy>Shaoguang Cong</cp:lastModifiedBy>
  <cp:revision>3</cp:revision>
  <dcterms:created xsi:type="dcterms:W3CDTF">2018-04-17T18:34:28Z</dcterms:created>
  <dcterms:modified xsi:type="dcterms:W3CDTF">2018-04-22T17:52:15Z</dcterms:modified>
</cp:coreProperties>
</file>